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349" r:id="rId5"/>
    <p:sldId id="263" r:id="rId6"/>
    <p:sldId id="355" r:id="rId7"/>
    <p:sldId id="331" r:id="rId8"/>
    <p:sldId id="316" r:id="rId9"/>
    <p:sldId id="336" r:id="rId10"/>
    <p:sldId id="333" r:id="rId11"/>
    <p:sldId id="322" r:id="rId12"/>
    <p:sldId id="334" r:id="rId13"/>
    <p:sldId id="323" r:id="rId14"/>
    <p:sldId id="315" r:id="rId15"/>
    <p:sldId id="314" r:id="rId16"/>
    <p:sldId id="350" r:id="rId17"/>
    <p:sldId id="318" r:id="rId18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D70226-B648-0FE8-8D95-61F994B5EA90}" name="Vali Fayen" initials="VF" userId="S::ValiF@al-anon.org::f88fc6d4-6c8b-4e7e-8481-c87f42b0f766" providerId="AD"/>
  <p188:author id="{E0E06632-925B-3109-AD56-9B916AE59ED3}" name="Carol Ann Murray" initials="CM" userId="S::carolm@afgvolunteers.org::02cf296b-a20d-49c2-8948-d8480bce2cce" providerId="AD"/>
  <p188:author id="{ED655538-706F-CB2F-0AB0-4915B4496F3C}" name="Ann Marie Ziffer" initials="AZ" userId="S::annz@afgvolunteers.org::2ee1f86d-1692-4a7e-8534-7651a90e3c45" providerId="AD"/>
  <p188:author id="{AC43E452-692B-47FD-F148-F9CB99A8F092}" name="Guest User" initials="GU" userId="S::urn:spo:anon#06cb78b07b6141f427f2ee0449e1b8fd2c07167a1935c3c1ba59d8b7cfa49360::" providerId="AD"/>
  <p188:author id="{D77F7A94-078E-3D1B-9A25-03207AFF27CA}" name="Jeri Wesner" initials="JW" userId="S::jeriw@afgvolunteers.org::5d358f01-4db8-4f3c-bfdf-2c39a61729a7" providerId="AD"/>
  <p188:author id="{0A9AD19C-310A-9280-42C7-713B010809D3}" name="Sarah Smith" initials="SS" userId="S::sarahsm@al-anon.org::f9ee65e1-a6a3-436c-b43c-88d65e5bdfa7" providerId="AD"/>
  <p188:author id="{835BBF9D-AF0A-69FC-38D6-F220319D6688}" name="David Bruce" initials="DB" userId="S::davidb@afgvolunteers.org::8bbefcdb-dfe5-41d4-ac50-23f269695694" providerId="AD"/>
  <p188:author id="{E96F18A2-78C2-8CEF-C9B1-E524DA1945D1}" name="Norm Weiss" initials="NW" userId="S::normw@afgvolunteers.org::e59c91a9-af17-4caa-ad19-6824d3f25354" providerId="AD"/>
  <p188:author id="{0FC275D1-5F08-1D5B-80DA-4C3AF1A1635D}" name="Pennie Kittilson" initials="PK" userId="S::penniek@afgvolunteers.org::22a434bc-e6b1-4ec6-9518-8c5c9d1ef81a" providerId="AD"/>
  <p188:author id="{F5D88BD7-0798-C196-8005-EBE31AC3F5E7}" name="Vali Fayen" initials="VF" userId="S::valif@al-anon.org::f88fc6d4-6c8b-4e7e-8481-c87f42b0f766" providerId="AD"/>
  <p188:author id="{1B5814D9-CDF0-FBD9-CA4C-6FDD9FD19693}" name="Emma Pacchiana" initials="EP" userId="S::emmap@al-anon.org::d1a17bad-7d78-46c8-a444-af273634b9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1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946A0D4-2E06-9E4E-8B9D-91AE4302EDA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868363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3BAB4DA-4060-6F44-B109-F794299D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0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B4DA-4060-6F44-B109-F794299DE6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1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B4DA-4060-6F44-B109-F794299DE6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608" y="3344723"/>
            <a:ext cx="7388860" cy="3151079"/>
          </a:xfrm>
        </p:spPr>
        <p:txBody>
          <a:bodyPr/>
          <a:lstStyle/>
          <a:p>
            <a:endParaRPr lang="en-US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B4DA-4060-6F44-B109-F794299DE6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B4DA-4060-6F44-B109-F794299DE6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B4DA-4060-6F44-B109-F794299DE6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8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608" y="3344723"/>
            <a:ext cx="7388860" cy="765182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B4DA-4060-6F44-B109-F794299DE6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2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B4DA-4060-6F44-B109-F794299DE6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7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B4DA-4060-6F44-B109-F794299DE674}" type="slidenum">
              <a:rPr lang="en-US" smtClean="0"/>
              <a:t>14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E68F8-6A05-F346-8143-6A721E541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3FFB-009A-CF40-B77F-A3C6BEC6D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CAC06-A982-7C44-93A0-D5AFE2A1F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406-0CE1-784F-9A1C-358AC3DB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DC718-D9E2-5943-BBA2-22A6AE2B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E214-E9B6-6D49-A42F-68F4DA20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5767-E84D-2C49-868A-160AE5D7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2AA85-99F9-FF48-ADD5-C065F0075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08D4-C98E-D04A-B004-CA54F0CA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4EE4B-CF7F-0F49-9256-CCB83416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1853E-C7BC-EE44-8387-D1510BC0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C36E9-7DF9-0D40-AE4E-89D443092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F64E1-640D-AC4E-802F-521160ED3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00A30-09E9-3D44-A41D-7F9C8C92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215FB-0C4A-BA40-838A-514FF0E1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1B174-7088-4B47-8AAF-1E436014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8A2C-4D23-A043-938E-BA92E96F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D4723-CDEC-0B45-903D-2635E48F7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3BB81-E4C9-724A-A535-C34389AF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35B4-7840-1B49-B6ED-D82BAF56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4F017-CA6B-4D45-A051-DA284A5C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0C5F-CD9B-3F4C-BAF9-34FE3743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12EA9-3055-7146-AAF7-FF8B713CA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A9B8C-0FAA-5C4B-8592-0A841C28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45C31-6467-214B-86C3-6EF14F61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076D1-D749-0745-A3B4-26703C3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2166-37CB-E045-AAC0-6B32DF7E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2E69D-8E5E-9940-B59D-F3FFEC696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B4661-5332-A440-8C16-35C15287E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FEA56-8D6E-CE44-BA6D-818AB7A2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4BB7-B64E-1043-94C8-E8D9BC5E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43BEC-173F-D348-8EDB-4F1E3AE7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AAE0-C4A4-0849-9DBB-ED894C7D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3C07D-2E4B-354D-8703-303A91FBD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6E421-1DF9-3C4C-8625-A49780EF0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98009-62BF-824C-BC47-69DC6808C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8E11F-503F-7647-9951-305B36AA8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27522-073A-3449-8AF8-8CCC4749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7BF4-5929-4A47-BEAA-FFE41A6C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3107D-A9A3-D44C-900F-A768A39A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7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5DC7-3451-1140-9770-D2841506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2AB3E-EE1C-824F-854B-837D78BF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D803A-8235-764B-8126-EA1F1BA7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00049-5204-D346-BC8C-12D76052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5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30995-8608-854D-B72C-38F144FF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04545-787D-F34D-A2AF-15479E96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37FDB-7551-5048-851A-C7B27B08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69C1-FAE5-3449-8A70-8833BA22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68BF-57FE-D943-802E-5C2808A85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597F9-415C-CA45-B4FE-92F1085E2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72DB2-3F06-B94A-8426-5E8FA776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E012B-1739-2348-89BD-46F462AD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74C-7767-C649-8217-200D5F07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0B52-8F09-6340-A049-D0D201DD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B71DB-8095-0D4B-A422-037153C8C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13F4C-BF55-9D4D-8F14-E21D5517D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F2422-AAEC-1346-8BB6-971A3277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B826C-228C-384D-B137-DB4D6196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27B64-1BC8-0D4F-8345-F6FDACC1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739C3-DF04-674B-930D-03D4ADE9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AFB38-6267-344F-9D23-6F25E94A6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B6345-A906-8B4F-8B72-2B3C2C8B8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A0CA-850E-1744-BAF9-E87E2BC306E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2F64-CBFA-CE4D-8F26-E7A7C71B6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C414B-E1D2-5B47-BB05-A9AC05EAD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A03B-53F9-4644-B972-E46D76ED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/pin/505318020689880689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emoticon-emoji-thoughtful-emotions-165923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en/emoticon-emoji-thoughtful-emotions-165923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arge-loading-drums-discharge-288441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ku.it/techunplugged-back-october-2016-amsterdam-chicago/sponsors-welcom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ueyoubrandalchemy.com/how-design-helps-you-navigate-lif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fear-trust-away-straight-road-sign-44140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ojipng.com/preview/604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4F0941-2300-B84D-AA39-8A83DF0EDE47}"/>
              </a:ext>
            </a:extLst>
          </p:cNvPr>
          <p:cNvGrpSpPr/>
          <p:nvPr/>
        </p:nvGrpSpPr>
        <p:grpSpPr>
          <a:xfrm>
            <a:off x="616908" y="-319038"/>
            <a:ext cx="11789476" cy="6603734"/>
            <a:chOff x="201262" y="-75259"/>
            <a:chExt cx="11789476" cy="660373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6877A8-FABA-2746-B4EB-3CD9BFA77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t="-1" b="58855"/>
            <a:stretch/>
          </p:blipFill>
          <p:spPr>
            <a:xfrm>
              <a:off x="1598607" y="1679067"/>
              <a:ext cx="7861974" cy="484940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F53516-3BEA-1B4B-A5D7-E7751B78A5B4}"/>
                </a:ext>
              </a:extLst>
            </p:cNvPr>
            <p:cNvSpPr txBox="1"/>
            <p:nvPr/>
          </p:nvSpPr>
          <p:spPr>
            <a:xfrm>
              <a:off x="201262" y="-75259"/>
              <a:ext cx="1178947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05F05C-5B79-9442-8746-6E523F9FE681}"/>
                </a:ext>
              </a:extLst>
            </p:cNvPr>
            <p:cNvSpPr txBox="1"/>
            <p:nvPr/>
          </p:nvSpPr>
          <p:spPr>
            <a:xfrm>
              <a:off x="5686006" y="3232487"/>
              <a:ext cx="14986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b="1">
                  <a:latin typeface="Arial Rounded MT Bold"/>
                </a:rPr>
                <a:t>SPONSOR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AAD6B7-3D88-C24D-9EBA-C7720270B5C8}"/>
                </a:ext>
              </a:extLst>
            </p:cNvPr>
            <p:cNvSpPr txBox="1"/>
            <p:nvPr/>
          </p:nvSpPr>
          <p:spPr>
            <a:xfrm>
              <a:off x="2036833" y="3350340"/>
              <a:ext cx="14986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b="1">
                  <a:latin typeface="Arial Rounded MT Bold"/>
                </a:rPr>
                <a:t>SPONSOR</a:t>
              </a:r>
              <a:endParaRPr lang="en-US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37CE6E-1CFE-D347-8E96-E3EC89D2A781}"/>
                </a:ext>
              </a:extLst>
            </p:cNvPr>
            <p:cNvSpPr txBox="1"/>
            <p:nvPr/>
          </p:nvSpPr>
          <p:spPr>
            <a:xfrm>
              <a:off x="7028080" y="3432810"/>
              <a:ext cx="150495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b="1">
                  <a:latin typeface="Arial Rounded MT Bold"/>
                </a:rPr>
                <a:t>SPONSOR</a:t>
              </a:r>
              <a:endParaRPr lang="en-US">
                <a:latin typeface="Arial Rounded MT Bold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0D3B54-D9C7-08E8-17EB-D3918AB4C230}"/>
                </a:ext>
              </a:extLst>
            </p:cNvPr>
            <p:cNvSpPr txBox="1"/>
            <p:nvPr/>
          </p:nvSpPr>
          <p:spPr>
            <a:xfrm>
              <a:off x="4566870" y="3001351"/>
              <a:ext cx="1366657" cy="3539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b="1">
                  <a:latin typeface="Arial Rounded MT Bold"/>
                </a:rPr>
                <a:t>SPONSOR</a:t>
              </a:r>
              <a:endParaRPr lang="en-US" sz="1700">
                <a:ea typeface="Calibri"/>
                <a:cs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D470D7-9341-3150-29DE-4745ABDB0628}"/>
                </a:ext>
              </a:extLst>
            </p:cNvPr>
            <p:cNvSpPr txBox="1"/>
            <p:nvPr/>
          </p:nvSpPr>
          <p:spPr>
            <a:xfrm>
              <a:off x="3298093" y="3116140"/>
              <a:ext cx="140084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 Rounded MT Bold"/>
                </a:rPr>
                <a:t>SPONSOR</a:t>
              </a:r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0DE69D0-8198-5E4E-BD6A-C989FEFAB326}"/>
              </a:ext>
            </a:extLst>
          </p:cNvPr>
          <p:cNvSpPr txBox="1"/>
          <p:nvPr/>
        </p:nvSpPr>
        <p:spPr>
          <a:xfrm>
            <a:off x="616908" y="97960"/>
            <a:ext cx="110825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 Rounded MT Bold" panose="020F0704030504030204" pitchFamily="34" charset="77"/>
              </a:rPr>
              <a:t>SPONSORSHIP TASK FORCE</a:t>
            </a:r>
          </a:p>
          <a:p>
            <a:endParaRPr lang="en-US">
              <a:latin typeface="Arial Rounded MT Bold" panose="020F0704030504030204" pitchFamily="34" charset="77"/>
            </a:endParaRPr>
          </a:p>
          <a:p>
            <a:endParaRPr lang="en-US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332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face with a hand on chin&#10;&#10;Description automatically generated">
            <a:extLst>
              <a:ext uri="{FF2B5EF4-FFF2-40B4-BE49-F238E27FC236}">
                <a16:creationId xmlns:a16="http://schemas.microsoft.com/office/drawing/2014/main" id="{ED5288DA-3A0A-E02B-CA88-8BDE1A77A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635299" y="628365"/>
            <a:ext cx="8630784" cy="5745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4BE61-3330-3D40-9061-715BE4EED1E1}"/>
              </a:ext>
            </a:extLst>
          </p:cNvPr>
          <p:cNvSpPr txBox="1"/>
          <p:nvPr/>
        </p:nvSpPr>
        <p:spPr>
          <a:xfrm>
            <a:off x="5467186" y="1690647"/>
            <a:ext cx="5886612" cy="4486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>
              <a:latin typeface="Arial Rounded MT Bold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latin typeface="Arial Rounded MT Bold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Arial Rounded MT Bold"/>
              </a:rPr>
              <a:t>GETTING A SPONSOR</a:t>
            </a:r>
            <a:endParaRPr lang="en-US" sz="2400" b="1">
              <a:latin typeface="Arial Rounded MT Bold"/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Arial Rounded MT Bold"/>
              </a:rPr>
              <a:t>Trust in confidentiality</a:t>
            </a:r>
            <a:endParaRPr lang="en-US" sz="2400" b="1">
              <a:latin typeface="Arial Rounded MT Bold"/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Arial Rounded MT Bold"/>
              </a:rPr>
              <a:t>Control</a:t>
            </a:r>
            <a:endParaRPr lang="en-US" sz="2400" b="1">
              <a:latin typeface="Arial Rounded MT Bold"/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Arial Rounded MT Bold"/>
              </a:rPr>
              <a:t>Concentrating on differences vs. similarities</a:t>
            </a:r>
            <a:endParaRPr lang="en-US" sz="2400" b="1">
              <a:latin typeface="Arial Rounded MT Bold"/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Arial Rounded MT Bold"/>
              </a:rPr>
              <a:t>Who to ask</a:t>
            </a:r>
            <a:endParaRPr lang="en-US" sz="2400" b="1" i="1">
              <a:latin typeface="Arial Rounded MT Bold"/>
              <a:cs typeface="Calibri"/>
            </a:endParaRP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2400" b="1" i="1">
              <a:latin typeface="Arial Rounded MT Bold"/>
            </a:endParaRPr>
          </a:p>
          <a:p>
            <a:pPr marL="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i="1">
                <a:latin typeface="Arial Rounded MT Bold"/>
              </a:rPr>
              <a:t>See Handout #3, "Challenges To Getting and Using a Sponsor"</a:t>
            </a:r>
            <a:endParaRPr lang="en-US" sz="2400" b="1" i="1">
              <a:latin typeface="Arial Rounded MT Bold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>
              <a:latin typeface="Arial Rounded MT Bold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A7B7D7-BE76-034C-12ED-4C0A1F17431F}"/>
              </a:ext>
            </a:extLst>
          </p:cNvPr>
          <p:cNvSpPr txBox="1"/>
          <p:nvPr/>
        </p:nvSpPr>
        <p:spPr>
          <a:xfrm>
            <a:off x="4191919" y="235029"/>
            <a:ext cx="752721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 Rounded MT Bold"/>
              </a:rPr>
              <a:t> </a:t>
            </a:r>
            <a:r>
              <a:rPr lang="en-US" sz="3600" b="1">
                <a:solidFill>
                  <a:srgbClr val="FF0000"/>
                </a:solidFill>
                <a:latin typeface="Arial Rounded MT Bold"/>
              </a:rPr>
              <a:t>CHALLENGES OF GETTING AND BEING A SPONSOR - CONT’D</a:t>
            </a:r>
            <a:endParaRPr lang="en-US" sz="3600">
              <a:solidFill>
                <a:srgbClr val="FF0000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8303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D4BE61-3330-3D40-9061-715BE4EED1E1}"/>
              </a:ext>
            </a:extLst>
          </p:cNvPr>
          <p:cNvSpPr txBox="1"/>
          <p:nvPr/>
        </p:nvSpPr>
        <p:spPr>
          <a:xfrm>
            <a:off x="3044763" y="467975"/>
            <a:ext cx="740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b="1">
                <a:solidFill>
                  <a:srgbClr val="FF0000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SERVICE</a:t>
            </a:r>
            <a:r>
              <a:rPr lang="en-US" sz="3600" b="1">
                <a:solidFill>
                  <a:schemeClr val="accent2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SPONSORSHIP</a:t>
            </a:r>
            <a:endParaRPr lang="en-US" sz="4400">
              <a:solidFill>
                <a:srgbClr val="FF000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071C3-DAC4-B04D-B375-0692E4C69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206674" y="-2666"/>
            <a:ext cx="5261316" cy="3507544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EF6DEF-084B-511E-F44A-EFF170A3B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17491" y="1508350"/>
            <a:ext cx="8386814" cy="4270513"/>
          </a:xfrm>
        </p:spPr>
        <p:txBody>
          <a:bodyPr>
            <a:noAutofit/>
          </a:bodyPr>
          <a:lstStyle/>
          <a:p>
            <a:r>
              <a:rPr lang="en-US" sz="3600">
                <a:latin typeface="Arial Rounded MT Bold"/>
              </a:rPr>
              <a:t>What is a Service Sponsor?</a:t>
            </a:r>
          </a:p>
          <a:p>
            <a:endParaRPr lang="en-US" sz="3600">
              <a:latin typeface="Arial Rounded MT Bold" panose="020F0704030504030204" pitchFamily="34" charset="77"/>
            </a:endParaRPr>
          </a:p>
          <a:p>
            <a:r>
              <a:rPr lang="en-US" sz="3600">
                <a:latin typeface="Arial Rounded MT Bold"/>
              </a:rPr>
              <a:t>Why do I need a Service Sponsor?</a:t>
            </a:r>
          </a:p>
          <a:p>
            <a:endParaRPr lang="en-US" sz="3600">
              <a:latin typeface="Arial Rounded MT Bold" panose="020F0704030504030204" pitchFamily="34" charset="77"/>
            </a:endParaRPr>
          </a:p>
          <a:p>
            <a:r>
              <a:rPr lang="en-US" sz="3600">
                <a:latin typeface="Arial Rounded MT Bold"/>
              </a:rPr>
              <a:t>Why should I be a Service sponsor?</a:t>
            </a:r>
          </a:p>
          <a:p>
            <a:endParaRPr lang="en-US" sz="3600">
              <a:latin typeface="Arial Rounded MT Bold" panose="020F0704030504030204" pitchFamily="34" charset="77"/>
            </a:endParaRPr>
          </a:p>
          <a:p>
            <a:r>
              <a:rPr lang="en-US" sz="3600" i="1">
                <a:latin typeface="Arial Rounded MT Bold"/>
              </a:rPr>
              <a:t>See Handout #4, "Service Sponsorship"</a:t>
            </a:r>
            <a:endParaRPr lang="en-US" sz="3600" i="1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352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DA2C8CC-B5B6-1BAF-30D7-AF48FF86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136" y="4572671"/>
            <a:ext cx="3530309" cy="1461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97B2C-4C34-01AE-DC0C-B9F255C7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3952958"/>
            <a:ext cx="5224895" cy="27006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914400" indent="457200" algn="ctr">
              <a:spcAft>
                <a:spcPts val="0"/>
              </a:spcAft>
            </a:pPr>
            <a:br>
              <a:rPr lang="en-US" sz="1400" b="1" i="0" u="none" strike="noStrike">
                <a:effectLst/>
              </a:rPr>
            </a:br>
            <a:br>
              <a:rPr lang="en-US" sz="1400" b="1" i="0" u="none" strike="noStrike">
                <a:effectLst/>
              </a:rPr>
            </a:br>
            <a:br>
              <a:rPr lang="en-US" sz="1400" b="1" i="0" u="none" strike="noStrike">
                <a:effectLst/>
              </a:rPr>
            </a:br>
            <a:br>
              <a:rPr lang="en-US" sz="1400" b="1" i="0" u="none" strike="noStrike">
                <a:effectLst/>
              </a:rPr>
            </a:br>
            <a:br>
              <a:rPr lang="en-US" sz="4900" b="1" i="0" u="none" strike="noStrike">
                <a:solidFill>
                  <a:srgbClr val="FF0000"/>
                </a:solidFill>
                <a:effectLst/>
              </a:rPr>
            </a:br>
            <a:br>
              <a:rPr lang="en-US" sz="4900" b="1" i="0" u="none" strike="noStrike">
                <a:solidFill>
                  <a:srgbClr val="FF0000"/>
                </a:solidFill>
                <a:effectLst/>
              </a:rPr>
            </a:br>
            <a:br>
              <a:rPr lang="en-US" sz="4900" b="0">
                <a:solidFill>
                  <a:srgbClr val="FF0000"/>
                </a:solidFill>
                <a:effectLst/>
              </a:rPr>
            </a:br>
            <a:br>
              <a:rPr lang="en-US" sz="1400" b="0">
                <a:effectLst/>
              </a:rPr>
            </a:br>
            <a:br>
              <a:rPr lang="en-US" sz="1400"/>
            </a:br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A77C0-CAFF-2E09-7386-45507FE3A09D}"/>
              </a:ext>
            </a:extLst>
          </p:cNvPr>
          <p:cNvSpPr txBox="1"/>
          <p:nvPr/>
        </p:nvSpPr>
        <p:spPr>
          <a:xfrm>
            <a:off x="270485" y="239421"/>
            <a:ext cx="8552662" cy="704808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 Rounded MT Bold"/>
              </a:rPr>
              <a:t>I WANT TO BE A PERSONAL/AND OR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Arial Rounded MT Bold"/>
              </a:rPr>
              <a:t>SERVICE SPONSOR</a:t>
            </a:r>
          </a:p>
          <a:p>
            <a:endParaRPr lang="en-US" sz="30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 Rounded MT Bold"/>
              </a:rPr>
              <a:t>When am I ready?</a:t>
            </a:r>
          </a:p>
          <a:p>
            <a:endParaRPr lang="en-US" sz="3200"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 Rounded MT Bold"/>
              </a:rPr>
              <a:t>How do I become a Sponsor?</a:t>
            </a:r>
          </a:p>
          <a:p>
            <a:endParaRPr lang="en-US" sz="3200"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 Rounded MT Bold"/>
              </a:rPr>
              <a:t>Am I obliged if asked?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Arial Rounded MT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 Rounded MT Bold"/>
                <a:ea typeface="Calibri" panose="020F0502020204030204"/>
                <a:cs typeface="Calibri" panose="020F0502020204030204"/>
              </a:rPr>
              <a:t>What is the role of a Sponsor?</a:t>
            </a:r>
          </a:p>
          <a:p>
            <a:endParaRPr lang="en-US" sz="320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320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300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50C0B-9F5C-E84A-90B3-D4F155B53384}"/>
              </a:ext>
            </a:extLst>
          </p:cNvPr>
          <p:cNvSpPr/>
          <p:nvPr/>
        </p:nvSpPr>
        <p:spPr>
          <a:xfrm>
            <a:off x="8233061" y="2665570"/>
            <a:ext cx="300568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1000" b="1" cap="none" spc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10" name="Picture 9" descr="A pair of binoculars with blue sky reflected in them&#10;&#10;Description automatically generated">
            <a:extLst>
              <a:ext uri="{FF2B5EF4-FFF2-40B4-BE49-F238E27FC236}">
                <a16:creationId xmlns:a16="http://schemas.microsoft.com/office/drawing/2014/main" id="{0EA0AD89-28C5-08CD-0E75-153CB3D3E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5" t="5678" r="6591"/>
          <a:stretch/>
        </p:blipFill>
        <p:spPr>
          <a:xfrm>
            <a:off x="7200900" y="2083594"/>
            <a:ext cx="4768242" cy="37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F103A-1787-A041-B18D-44196EADE53F}"/>
              </a:ext>
            </a:extLst>
          </p:cNvPr>
          <p:cNvSpPr txBox="1"/>
          <p:nvPr/>
        </p:nvSpPr>
        <p:spPr>
          <a:xfrm>
            <a:off x="1123462" y="62190"/>
            <a:ext cx="9601200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 Rounded MT Bold"/>
              </a:rPr>
              <a:t>I WANT TO BE A PERSONAL AND/OR SERVICE SPONSOR (CONT’D)</a:t>
            </a:r>
          </a:p>
          <a:p>
            <a:endParaRPr lang="en-US" sz="3600">
              <a:solidFill>
                <a:srgbClr val="FF0000"/>
              </a:solidFill>
              <a:latin typeface="Arial Rounded MT Bold" panose="020F0704030504030204" pitchFamily="34" charset="77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05854-4F80-5D41-AD8C-DDB857E097F9}"/>
              </a:ext>
            </a:extLst>
          </p:cNvPr>
          <p:cNvSpPr txBox="1"/>
          <p:nvPr/>
        </p:nvSpPr>
        <p:spPr>
          <a:xfrm>
            <a:off x="74304" y="1568047"/>
            <a:ext cx="11707388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latin typeface="Arial Rounded MT Bold"/>
              </a:rPr>
              <a:t>What is the best approach in sponsoring?</a:t>
            </a:r>
            <a:endParaRPr lang="en-US"/>
          </a:p>
          <a:p>
            <a:pPr marL="457200" indent="-457200">
              <a:buFont typeface="Arial"/>
              <a:buChar char="•"/>
            </a:pPr>
            <a:endParaRPr lang="en-US" sz="3200">
              <a:latin typeface="Arial Rounded MT Bold" panose="020F0704030504030204" pitchFamily="34" charset="77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rial Rounded MT Bold"/>
              </a:rPr>
              <a:t>What is the Sponsor’s commitment?</a:t>
            </a:r>
          </a:p>
          <a:p>
            <a:pPr marL="457200" indent="-457200">
              <a:buFont typeface="Arial"/>
              <a:buChar char="•"/>
            </a:pPr>
            <a:endParaRPr lang="en-US" sz="3200">
              <a:latin typeface="Arial Rounded MT Bold" panose="020F0704030504030204" pitchFamily="34" charset="77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rial Rounded MT Bold"/>
              </a:rPr>
              <a:t>What if I need to end the relationship?</a:t>
            </a:r>
          </a:p>
          <a:p>
            <a:pPr marL="457200" indent="-457200">
              <a:buFont typeface="Arial"/>
              <a:buChar char="•"/>
            </a:pPr>
            <a:endParaRPr lang="en-US" sz="3200">
              <a:latin typeface="Arial Rounded MT Bold" panose="020F0704030504030204" pitchFamily="34" charset="77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rial Rounded MT Bold"/>
              </a:rPr>
              <a:t>How does being a Sponsor help ME grow?</a:t>
            </a:r>
          </a:p>
          <a:p>
            <a:endParaRPr lang="en-US" sz="3200">
              <a:latin typeface="Arial Rounded MT Bold" panose="020F0704030504030204" pitchFamily="34" charset="77"/>
            </a:endParaRPr>
          </a:p>
          <a:p>
            <a:r>
              <a:rPr lang="en-US" sz="3200" i="1">
                <a:latin typeface="Arial Rounded MT Bold"/>
              </a:rPr>
              <a:t>See Handout #5, "Being a Personal and/or Service Sponsor"</a:t>
            </a:r>
            <a:endParaRPr lang="en-US" sz="3200" i="1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379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D15ABC-C250-B440-A895-62AC860770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20130"/>
            <a:ext cx="12192000" cy="75499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6C44-3E24-F543-D407-AD2DB6239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19" y="3674727"/>
            <a:ext cx="6575509" cy="3603960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4400" b="1">
                <a:latin typeface="Arial Rounded MT Bold"/>
                <a:ea typeface="+mj-ea"/>
                <a:cs typeface="Arial"/>
              </a:rPr>
              <a:t>Day-Long </a:t>
            </a:r>
            <a:endParaRPr lang="en-US" sz="4400" b="1">
              <a:latin typeface="Arial Rounded MT Bold" panose="020F0704030504030204" pitchFamily="34" charset="77"/>
              <a:ea typeface="+mj-ea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4400" b="1">
              <a:latin typeface="Arial Rounded MT Bold" panose="020F0704030504030204" pitchFamily="34" charset="77"/>
              <a:ea typeface="+mj-ea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4400" b="1">
                <a:latin typeface="Arial Rounded MT Bold"/>
                <a:ea typeface="+mj-ea"/>
                <a:cs typeface="Arial"/>
              </a:rPr>
              <a:t>Half-Day/Online</a:t>
            </a:r>
          </a:p>
          <a:p>
            <a:pPr marL="0" indent="0">
              <a:spcBef>
                <a:spcPct val="0"/>
              </a:spcBef>
              <a:buNone/>
            </a:pPr>
            <a:endParaRPr lang="en-US" sz="4400" b="1">
              <a:latin typeface="Arial Rounded MT Bold" panose="020F0704030504030204" pitchFamily="34" charset="77"/>
              <a:ea typeface="+mj-ea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4400" b="1">
                <a:latin typeface="Arial Rounded MT Bold"/>
                <a:ea typeface="+mj-ea"/>
                <a:cs typeface="Arial"/>
              </a:rPr>
              <a:t>30-Minute (for AWSCs and Assemblies)</a:t>
            </a:r>
          </a:p>
          <a:p>
            <a:pPr marL="0" indent="0">
              <a:spcBef>
                <a:spcPct val="0"/>
              </a:spcBef>
              <a:buNone/>
            </a:pPr>
            <a:endParaRPr lang="en-US" sz="4400" b="1">
              <a:highlight>
                <a:srgbClr val="B4C7E7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4400" b="1">
              <a:highlight>
                <a:srgbClr val="B4C7E7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4400" b="1">
              <a:highlight>
                <a:srgbClr val="B4C7E7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4400" b="1">
              <a:highlight>
                <a:srgbClr val="B4C7E7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3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DB324C-2B63-3B47-9B46-6D0D7ADF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3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THE CHARGE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13BF0F-7F44-8248-99BB-8E12DB7E9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473199"/>
            <a:ext cx="11836400" cy="50196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b="1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>
                <a:latin typeface="Arial Rounded MT Bold"/>
                <a:cs typeface="Arial"/>
              </a:rPr>
              <a:t>To develop a workshop for use by the Areas, Districts, and groups to increase the awareness and the benefits of sponsorship, both personal and service, among all members.  </a:t>
            </a:r>
            <a:endParaRPr lang="en-US" sz="2400" b="1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>
                <a:latin typeface="Arial Rounded MT Bold"/>
                <a:cs typeface="Arial"/>
              </a:rPr>
              <a:t>We were to consider the following:</a:t>
            </a:r>
          </a:p>
          <a:p>
            <a:pPr lvl="1"/>
            <a:r>
              <a:rPr lang="en-US" b="1">
                <a:latin typeface="Arial Rounded MT Bold"/>
                <a:cs typeface="Arial"/>
              </a:rPr>
              <a:t>What is the difference between personal and service sponsorship?  Are both needed and why?</a:t>
            </a:r>
          </a:p>
          <a:p>
            <a:pPr lvl="1"/>
            <a:r>
              <a:rPr lang="en-US" b="1">
                <a:latin typeface="Arial Rounded MT Bold"/>
                <a:cs typeface="Arial"/>
              </a:rPr>
              <a:t>How do we encourage awareness of the two types of sponsorship using current literature?</a:t>
            </a:r>
          </a:p>
          <a:p>
            <a:pPr lvl="1"/>
            <a:r>
              <a:rPr lang="en-US" b="1">
                <a:latin typeface="Arial Rounded MT Bold"/>
                <a:cs typeface="Arial"/>
              </a:rPr>
              <a:t>How do we find a Sponsor?</a:t>
            </a:r>
          </a:p>
          <a:p>
            <a:pPr lvl="1"/>
            <a:r>
              <a:rPr lang="en-US" b="1">
                <a:latin typeface="Arial Rounded MT Bold"/>
                <a:cs typeface="Arial"/>
              </a:rPr>
              <a:t>What is the role of a personal Sponsor?  What is the role of a Service Sponsor?</a:t>
            </a:r>
          </a:p>
          <a:p>
            <a:pPr lvl="1"/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F25517-F82C-AD44-9FC0-18A90D2EC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10562" y="372091"/>
            <a:ext cx="4662237" cy="12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66E49-A207-384F-A235-EE6543402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235" b="2217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B7CA-AEEC-8147-9A17-6774541D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16" y="3752850"/>
            <a:ext cx="11543292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6000">
                <a:solidFill>
                  <a:srgbClr val="FF0000"/>
                </a:solidFill>
                <a:latin typeface="Arial Rounded MT Bold"/>
                <a:cs typeface="Calibri"/>
              </a:rPr>
              <a:t>FIVE TOPICS COVERED BY THE TASK FORCE</a:t>
            </a:r>
            <a:endParaRPr lang="en-US" sz="6000">
              <a:solidFill>
                <a:srgbClr val="FF0000"/>
              </a:solidFill>
              <a:cs typeface="Calibri" panose="020F0502020204030204"/>
            </a:endParaRP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10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E8DB6-3B07-C238-FD59-C26F7E0A6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41" y="1038394"/>
            <a:ext cx="9958192" cy="50914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000">
                <a:latin typeface="Arial Rounded MT Bold"/>
              </a:rPr>
              <a:t>HOW TO GET AND USE A SPONSOR: Slides 5 &amp; 6</a:t>
            </a:r>
          </a:p>
          <a:p>
            <a:endParaRPr lang="en-US" sz="3000">
              <a:latin typeface="Arial Rounded MT Bold" panose="020F0704030504030204" pitchFamily="34" charset="77"/>
            </a:endParaRPr>
          </a:p>
          <a:p>
            <a:pPr>
              <a:buFont typeface="Wingdings" pitchFamily="2" charset="2"/>
              <a:buChar char="§"/>
            </a:pPr>
            <a:r>
              <a:rPr lang="en-US" sz="3000">
                <a:latin typeface="Arial Rounded MT Bold"/>
              </a:rPr>
              <a:t>HOW TO NAVIGATE THE RELATIONSHIP: Slide 7</a:t>
            </a:r>
          </a:p>
          <a:p>
            <a:pPr>
              <a:buFont typeface="Wingdings" pitchFamily="2" charset="2"/>
              <a:buChar char="§"/>
            </a:pPr>
            <a:endParaRPr lang="en-US" sz="3000">
              <a:latin typeface="Arial Rounded MT Bold" panose="020F0704030504030204" pitchFamily="34" charset="77"/>
            </a:endParaRPr>
          </a:p>
          <a:p>
            <a:pPr>
              <a:buFont typeface="Wingdings" pitchFamily="2" charset="2"/>
              <a:buChar char="§"/>
            </a:pPr>
            <a:r>
              <a:rPr lang="en-US" sz="3000">
                <a:latin typeface="Arial Rounded MT Bold"/>
              </a:rPr>
              <a:t>CHALLENGES OF GETTING AND BEING A SPONSOR: Slides 8-10</a:t>
            </a:r>
          </a:p>
          <a:p>
            <a:pPr marL="0" indent="0">
              <a:buNone/>
            </a:pPr>
            <a:endParaRPr lang="en-US" sz="3000">
              <a:latin typeface="Arial Rounded MT Bold" panose="020F0704030504030204" pitchFamily="34" charset="77"/>
            </a:endParaRPr>
          </a:p>
          <a:p>
            <a:pPr>
              <a:buFont typeface="Wingdings" pitchFamily="2" charset="2"/>
              <a:buChar char="§"/>
            </a:pPr>
            <a:r>
              <a:rPr lang="en-US" sz="3000">
                <a:latin typeface="Arial Rounded MT Bold"/>
              </a:rPr>
              <a:t>SERVICE SPONSORSHIP: Slide 11</a:t>
            </a:r>
          </a:p>
          <a:p>
            <a:pPr marL="0" indent="0">
              <a:buNone/>
            </a:pPr>
            <a:endParaRPr lang="en-US" sz="3000">
              <a:latin typeface="Arial Rounded MT Bold" panose="020F0704030504030204" pitchFamily="34" charset="77"/>
            </a:endParaRPr>
          </a:p>
          <a:p>
            <a:pPr>
              <a:buFont typeface="Wingdings" pitchFamily="2" charset="2"/>
              <a:buChar char="§"/>
            </a:pPr>
            <a:r>
              <a:rPr lang="en-US" sz="3000">
                <a:latin typeface="Arial Rounded MT Bold"/>
              </a:rPr>
              <a:t>I WANT TO BE A PERSONAL/SERVICE SPONSOR: Slides 12 &amp; 13</a:t>
            </a:r>
          </a:p>
          <a:p>
            <a:pPr marL="0" indent="0">
              <a:buNone/>
            </a:pPr>
            <a:endParaRPr lang="en-US">
              <a:latin typeface="Arial Rounded MT Bold" panose="020F0704030504030204" pitchFamily="34" charset="77"/>
            </a:endParaRPr>
          </a:p>
          <a:p>
            <a:pPr>
              <a:buFont typeface="Wingdings" pitchFamily="2" charset="2"/>
              <a:buChar char="§"/>
            </a:pPr>
            <a:endParaRPr lang="en-US"/>
          </a:p>
          <a:p>
            <a:endParaRPr lang="en-US"/>
          </a:p>
          <a:p>
            <a:pPr>
              <a:buFont typeface="Wingdings" pitchFamily="2" charset="2"/>
              <a:buChar char="§"/>
            </a:pPr>
            <a:endParaRPr lang="en-US"/>
          </a:p>
          <a:p>
            <a:endParaRPr lang="en-US"/>
          </a:p>
          <a:p>
            <a:pP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1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A2F37A-A9C3-2D4E-82AE-3BCA228F5A32}"/>
              </a:ext>
            </a:extLst>
          </p:cNvPr>
          <p:cNvSpPr txBox="1"/>
          <p:nvPr/>
        </p:nvSpPr>
        <p:spPr>
          <a:xfrm>
            <a:off x="531215" y="2502389"/>
            <a:ext cx="13395795" cy="4220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chemeClr val="accent2"/>
              </a:solidFill>
              <a:latin typeface="Arial Rounded MT Bold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 Blac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 Blac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 Blac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 Blac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 Rounded MT Bold" panose="020F0704030504030204" pitchFamily="34" charset="0"/>
              </a:rPr>
              <a:t>I am thinking of getting a Sponsor.</a:t>
            </a:r>
            <a:endParaRPr lang="en-US" sz="2800" b="1">
              <a:latin typeface="Arial Rounded MT Bold" panose="020F07040305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 Rounded MT Bold" panose="020F07040305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 Rounded MT Bold" panose="020F0704030504030204" pitchFamily="34" charset="0"/>
              </a:rPr>
              <a:t>I am not sure what a Sponsor is.</a:t>
            </a:r>
            <a:endParaRPr lang="en-US" sz="2800">
              <a:latin typeface="Arial Rounded MT Bold" panose="020F0704030504030204" pitchFamily="34" charset="0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 Rounded MT Bold" panose="020F07040305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 Rounded MT Bold" panose="020F0704030504030204" pitchFamily="34" charset="0"/>
              </a:rPr>
              <a:t>I am not sure how to use a Sponsor.</a:t>
            </a:r>
            <a:endParaRPr lang="en-US" sz="2800">
              <a:latin typeface="Arial Rounded MT Bold" panose="020F0704030504030204" pitchFamily="34" charset="0"/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latin typeface="Arial Rounded MT Bold" panose="020F0704030504030204" pitchFamily="34" charset="0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latin typeface="Arial Rounded MT Bold" panose="020F0704030504030204" pitchFamily="34" charset="0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EB3099F6-9873-C2DD-E4F9-93B3FB8B9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57" r="-112" b="43988"/>
          <a:stretch/>
        </p:blipFill>
        <p:spPr>
          <a:xfrm>
            <a:off x="-11906" y="-23018"/>
            <a:ext cx="12205568" cy="3699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4A1272-4CC8-7ACD-9990-9A6B1D16E0FC}"/>
              </a:ext>
            </a:extLst>
          </p:cNvPr>
          <p:cNvSpPr txBox="1"/>
          <p:nvPr/>
        </p:nvSpPr>
        <p:spPr>
          <a:xfrm>
            <a:off x="598624" y="352059"/>
            <a:ext cx="1087119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 Rounded MT Bold"/>
              </a:rPr>
              <a:t>HOW TO GET AND USE A SPONSOR</a:t>
            </a:r>
            <a:endParaRPr lang="en-US" sz="4800">
              <a:solidFill>
                <a:srgbClr val="FF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473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9FA614-F24F-0192-F503-25B2C7E1F3B1}"/>
              </a:ext>
            </a:extLst>
          </p:cNvPr>
          <p:cNvSpPr txBox="1"/>
          <p:nvPr/>
        </p:nvSpPr>
        <p:spPr>
          <a:xfrm>
            <a:off x="798291" y="2078784"/>
            <a:ext cx="1085846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>
                <a:latin typeface="Arial Rounded MT Bold"/>
              </a:rPr>
              <a:t>I don't see the need for a Sponsor.</a:t>
            </a:r>
            <a:endParaRPr lang="en-US" sz="3200" b="1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>
              <a:latin typeface="Arial Rounded MT Bold" panose="020F070403050403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>
                <a:latin typeface="Arial Rounded MT Bold"/>
              </a:rPr>
              <a:t>How will my Sponsor help me?</a:t>
            </a:r>
            <a:endParaRPr lang="en-US" sz="3200" b="1">
              <a:latin typeface="Arial Rounded MT Bold" panose="020F0704030504030204" pitchFamily="34" charset="77"/>
            </a:endParaRPr>
          </a:p>
          <a:p>
            <a:endParaRPr lang="en-US" sz="3200" b="1">
              <a:latin typeface="Arial Rounded MT Bold" panose="020F0704030504030204" pitchFamily="34" charset="77"/>
            </a:endParaRPr>
          </a:p>
          <a:p>
            <a:endParaRPr lang="en-US" sz="3200" b="1">
              <a:latin typeface="Arial Rounded MT Bold" panose="020F0704030504030204" pitchFamily="34" charset="77"/>
            </a:endParaRPr>
          </a:p>
          <a:p>
            <a:r>
              <a:rPr lang="en-US" sz="3200" b="1" i="1">
                <a:latin typeface="Arial Rounded MT Bold"/>
              </a:rPr>
              <a:t>See Handout #1, "How to Get and Use a Sponsor"</a:t>
            </a:r>
            <a:endParaRPr lang="en-US" sz="3200" b="1">
              <a:latin typeface="Arial Rounded MT Bold" panose="020F070403050403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AC323-12AF-0F11-EB3D-5BBA5836922E}"/>
              </a:ext>
            </a:extLst>
          </p:cNvPr>
          <p:cNvSpPr txBox="1"/>
          <p:nvPr/>
        </p:nvSpPr>
        <p:spPr>
          <a:xfrm>
            <a:off x="598624" y="352059"/>
            <a:ext cx="1087119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 Rounded MT Bold"/>
              </a:rPr>
              <a:t>HOW TO GET AND USE A SPONSOR (cont'd)</a:t>
            </a:r>
            <a:endParaRPr lang="en-US" sz="4800">
              <a:solidFill>
                <a:srgbClr val="FF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175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3684C-7CFD-CA43-BC52-EC84EB2D8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B9B07-DA7A-4649-AEB1-DEF5B89FE2B6}"/>
              </a:ext>
            </a:extLst>
          </p:cNvPr>
          <p:cNvSpPr txBox="1"/>
          <p:nvPr/>
        </p:nvSpPr>
        <p:spPr>
          <a:xfrm>
            <a:off x="1803631" y="799961"/>
            <a:ext cx="10195475" cy="170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FF0000"/>
                </a:solidFill>
                <a:latin typeface="Arial Rounded MT Bold"/>
                <a:ea typeface="+mj-ea"/>
                <a:cs typeface="+mj-cs"/>
              </a:rPr>
              <a:t>HOW TO NAVIGATE THE SPONSOR/SPONSEE </a:t>
            </a:r>
            <a:endParaRPr lang="en-US" sz="4800" b="1">
              <a:solidFill>
                <a:srgbClr val="FF0000"/>
              </a:solidFill>
              <a:latin typeface="Arial Rounded MT Bold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FF0000"/>
                </a:solidFill>
                <a:latin typeface="Arial Rounded MT Bold"/>
                <a:ea typeface="+mj-ea"/>
                <a:cs typeface="+mj-cs"/>
              </a:rPr>
              <a:t>RELATIONSHIP</a:t>
            </a:r>
            <a:endParaRPr lang="en-US" sz="4800" b="1">
              <a:solidFill>
                <a:srgbClr val="FF0000"/>
              </a:solidFill>
              <a:latin typeface="Arial Rounded MT Bold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>
              <a:latin typeface="+mj-l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03B60-3336-D946-1727-CF71449B265F}"/>
              </a:ext>
            </a:extLst>
          </p:cNvPr>
          <p:cNvSpPr txBox="1"/>
          <p:nvPr/>
        </p:nvSpPr>
        <p:spPr>
          <a:xfrm>
            <a:off x="5989249" y="1911760"/>
            <a:ext cx="6012257" cy="4941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latin typeface="Arial Black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latin typeface="Arial Black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Arial Rounded MT Bold" panose="020F0704030504030204" pitchFamily="34" charset="0"/>
              </a:rPr>
              <a:t>How will we meet?</a:t>
            </a:r>
            <a:endParaRPr lang="en-US">
              <a:latin typeface="Arial Rounded MT Bold" panose="020F07040305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latin typeface="Arial Rounded MT Bold" panose="020F070403050403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Arial Rounded MT Bold" panose="020F0704030504030204" pitchFamily="34" charset="0"/>
              </a:rPr>
              <a:t>What will we do?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latin typeface="Arial Rounded MT Bold" panose="020F070403050403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Arial Rounded MT Bold" panose="020F0704030504030204" pitchFamily="34" charset="0"/>
              </a:rPr>
              <a:t>What is expected?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Arial Rounded MT Bold" panose="020F07040305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>
                <a:latin typeface="Arial Rounded MT Bold" panose="020F0704030504030204" pitchFamily="34" charset="0"/>
              </a:rPr>
              <a:t>See Handout #2, "How to Navigate the Sponsor/</a:t>
            </a:r>
            <a:r>
              <a:rPr lang="en-US" sz="2400" i="1" err="1">
                <a:latin typeface="Arial Rounded MT Bold" panose="020F0704030504030204" pitchFamily="34" charset="0"/>
              </a:rPr>
              <a:t>Sponsee</a:t>
            </a:r>
            <a:r>
              <a:rPr lang="en-US" sz="2400" i="1">
                <a:latin typeface="Arial Rounded MT Bold" panose="020F0704030504030204" pitchFamily="34" charset="0"/>
              </a:rPr>
              <a:t> Relationship"</a:t>
            </a:r>
          </a:p>
        </p:txBody>
      </p:sp>
    </p:spTree>
    <p:extLst>
      <p:ext uri="{BB962C8B-B14F-4D97-AF65-F5344CB8AC3E}">
        <p14:creationId xmlns:p14="http://schemas.microsoft.com/office/powerpoint/2010/main" val="19890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371D-9593-5840-8A19-08CF3644D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2" y="798065"/>
            <a:ext cx="10575235" cy="1382297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0000"/>
                </a:solidFill>
                <a:latin typeface="Arial Rounded MT Bold"/>
                <a:cs typeface="Arial"/>
              </a:rPr>
              <a:t>CHALLENGES OF GETTING AND BEING A SPONSOR</a:t>
            </a:r>
            <a:br>
              <a:rPr lang="en-US" sz="1800">
                <a:latin typeface="Arial Rounded MT Bold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en-US">
              <a:latin typeface="Arial Rounded MT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36453-768C-3847-8A0D-601F235B9E24}"/>
              </a:ext>
            </a:extLst>
          </p:cNvPr>
          <p:cNvSpPr txBox="1"/>
          <p:nvPr/>
        </p:nvSpPr>
        <p:spPr>
          <a:xfrm>
            <a:off x="656552" y="2170246"/>
            <a:ext cx="4956806" cy="39703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Arial Rounded MT Bold"/>
                <a:ea typeface="Times New Roman" panose="02020603050405020304" pitchFamily="18" charset="0"/>
                <a:cs typeface="Arial"/>
              </a:rPr>
              <a:t>What stands in the way:</a:t>
            </a:r>
            <a:endParaRPr lang="en-US" sz="2800" b="1">
              <a:latin typeface="Arial Rounded MT Bold"/>
              <a:ea typeface="DengXian" panose="02010600030101010101" pitchFamily="2" charset="-122"/>
              <a:cs typeface="Arial"/>
            </a:endParaRPr>
          </a:p>
          <a:p>
            <a:endParaRPr lang="en-US" sz="2800" b="1">
              <a:latin typeface="Arial Rounded MT Bold" panose="020F0704030504030204" pitchFamily="34" charset="77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3000" b="1">
                <a:solidFill>
                  <a:srgbClr val="000000"/>
                </a:solidFill>
                <a:latin typeface="Arial Rounded MT Bold"/>
                <a:ea typeface="Times New Roman" panose="02020603050405020304" pitchFamily="18" charset="0"/>
                <a:cs typeface="Arial"/>
              </a:rPr>
              <a:t>Fear</a:t>
            </a:r>
            <a:r>
              <a:rPr lang="en-US" sz="3000" b="1">
                <a:latin typeface="Arial Rounded MT Bold"/>
                <a:cs typeface="Arial"/>
              </a:rPr>
              <a:t> </a:t>
            </a:r>
          </a:p>
          <a:p>
            <a:endParaRPr lang="en-US" sz="2800" b="1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r>
              <a:rPr lang="en-US" sz="2800" b="1">
                <a:solidFill>
                  <a:srgbClr val="000000"/>
                </a:solidFill>
                <a:latin typeface="Arial Rounded MT Bold"/>
                <a:cs typeface="Arial"/>
              </a:rPr>
              <a:t>Confusion </a:t>
            </a:r>
            <a:endParaRPr lang="en-US" sz="2800" b="1">
              <a:solidFill>
                <a:srgbClr val="000000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endParaRPr lang="en-US" sz="2800" b="1">
              <a:solidFill>
                <a:srgbClr val="000000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r>
              <a:rPr lang="en-US" sz="2800" b="1">
                <a:solidFill>
                  <a:srgbClr val="000000"/>
                </a:solidFill>
                <a:latin typeface="Arial Rounded MT Bold"/>
                <a:cs typeface="Arial"/>
              </a:rPr>
              <a:t>Low Self-Esteem </a:t>
            </a:r>
            <a:endParaRPr lang="en-US" sz="2800" b="1">
              <a:solidFill>
                <a:srgbClr val="000000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endParaRPr lang="en-US" sz="2800" b="1">
              <a:solidFill>
                <a:srgbClr val="000000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r>
              <a:rPr lang="en-US" sz="2800" b="1">
                <a:solidFill>
                  <a:srgbClr val="000000"/>
                </a:solidFill>
                <a:latin typeface="Arial Rounded MT Bold"/>
                <a:cs typeface="Arial"/>
              </a:rPr>
              <a:t>Looking For The Perfect Fit </a:t>
            </a:r>
            <a:endParaRPr lang="en-US" sz="2800" b="1">
              <a:solidFill>
                <a:srgbClr val="000000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4363A-5E2D-A445-A0F3-B8C0149A7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04402" y="1496207"/>
            <a:ext cx="6583008" cy="4660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0C1C5-3493-61EE-9311-0067033D6779}"/>
              </a:ext>
            </a:extLst>
          </p:cNvPr>
          <p:cNvSpPr txBox="1"/>
          <p:nvPr/>
        </p:nvSpPr>
        <p:spPr>
          <a:xfrm>
            <a:off x="656552" y="1482605"/>
            <a:ext cx="435407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 Rounded MT Bold"/>
              </a:rPr>
              <a:t>Getting A Sponsor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4487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2E28-F4D2-51DE-2E93-A7625AC3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7" y="7772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 Rounded MT Bold"/>
              </a:rPr>
              <a:t>CHALLENGES OF GETTING AND BEING A SPONSOR</a:t>
            </a:r>
            <a:br>
              <a:rPr lang="en-US"/>
            </a:br>
            <a:br>
              <a:rPr lang="en-US"/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06D21-0033-7D36-1E4B-4E2CF51C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996" y="320054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 Rounded MT Bold"/>
              </a:rPr>
              <a:t>Do I have to be all-knowing?</a:t>
            </a:r>
          </a:p>
          <a:p>
            <a:endParaRPr lang="en-US">
              <a:latin typeface="Arial Rounded MT Bold" panose="020F0704030504030204" pitchFamily="34" charset="77"/>
            </a:endParaRPr>
          </a:p>
          <a:p>
            <a:r>
              <a:rPr lang="en-US">
                <a:latin typeface="Arial Rounded MT Bold"/>
              </a:rPr>
              <a:t>Why would </a:t>
            </a:r>
            <a:r>
              <a:rPr lang="en-US" i="1">
                <a:latin typeface="Arial Rounded MT Bold"/>
              </a:rPr>
              <a:t>they </a:t>
            </a:r>
            <a:r>
              <a:rPr lang="en-US">
                <a:latin typeface="Arial Rounded MT Bold"/>
              </a:rPr>
              <a:t>want </a:t>
            </a:r>
            <a:r>
              <a:rPr lang="en-US" i="1">
                <a:latin typeface="Arial Rounded MT Bold"/>
              </a:rPr>
              <a:t>me</a:t>
            </a:r>
            <a:r>
              <a:rPr lang="en-US">
                <a:latin typeface="Arial Rounded MT Bold"/>
              </a:rPr>
              <a:t>?</a:t>
            </a:r>
            <a:endParaRPr lang="en-US" i="1">
              <a:latin typeface="Arial Rounded MT Bold"/>
            </a:endParaRPr>
          </a:p>
          <a:p>
            <a:endParaRPr lang="en-US" i="1">
              <a:latin typeface="Arial Rounded MT Bold" panose="020F0704030504030204" pitchFamily="34" charset="77"/>
            </a:endParaRPr>
          </a:p>
          <a:p>
            <a:r>
              <a:rPr lang="en-US">
                <a:latin typeface="Arial Rounded MT Bold"/>
              </a:rPr>
              <a:t>Can I be available </a:t>
            </a:r>
            <a:r>
              <a:rPr lang="en-US" i="1" err="1">
                <a:latin typeface="Arial Rounded MT Bold"/>
              </a:rPr>
              <a:t>enough</a:t>
            </a:r>
            <a:r>
              <a:rPr lang="en-US">
                <a:latin typeface="Arial Rounded MT Bold"/>
              </a:rPr>
              <a:t>?</a:t>
            </a:r>
            <a:endParaRPr lang="en-US" i="1">
              <a:latin typeface="Arial Rounded MT Bold"/>
            </a:endParaRPr>
          </a:p>
          <a:p>
            <a:endParaRPr lang="en-US" i="1">
              <a:solidFill>
                <a:srgbClr val="002060"/>
              </a:solidFill>
              <a:latin typeface="Arial Rounded MT Bold"/>
            </a:endParaRPr>
          </a:p>
          <a:p>
            <a:endParaRPr lang="en-US" i="1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061B4-DAFE-9D40-AD1C-41187773D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99401" y="1027908"/>
            <a:ext cx="3777850" cy="41212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16E69-15D8-C547-B113-F2518B7D41A1}"/>
              </a:ext>
            </a:extLst>
          </p:cNvPr>
          <p:cNvSpPr txBox="1"/>
          <p:nvPr/>
        </p:nvSpPr>
        <p:spPr>
          <a:xfrm>
            <a:off x="963404" y="2329466"/>
            <a:ext cx="4011355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 Rounded MT Bold"/>
              </a:rPr>
              <a:t>Being a Sponsor: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4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a5bbe2-9a4b-4d67-abef-30b6b7634bd8" xsi:nil="true"/>
    <lcf76f155ced4ddcb4097134ff3c332f xmlns="824eb5c6-b506-4998-822f-eb597c546bb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F52D5B0301D44AF461CFC7A9BE9A9" ma:contentTypeVersion="17" ma:contentTypeDescription="Create a new document." ma:contentTypeScope="" ma:versionID="05677829049c3b434e3422e1c1e8e9fc">
  <xsd:schema xmlns:xsd="http://www.w3.org/2001/XMLSchema" xmlns:xs="http://www.w3.org/2001/XMLSchema" xmlns:p="http://schemas.microsoft.com/office/2006/metadata/properties" xmlns:ns2="824eb5c6-b506-4998-822f-eb597c546bba" xmlns:ns3="13a5bbe2-9a4b-4d67-abef-30b6b7634bd8" xmlns:ns4="eef98210-5e23-4c4a-95ca-783deb33fc58" targetNamespace="http://schemas.microsoft.com/office/2006/metadata/properties" ma:root="true" ma:fieldsID="5df2a21ad8715c50fd0082725e93d8a3" ns2:_="" ns3:_="" ns4:_="">
    <xsd:import namespace="824eb5c6-b506-4998-822f-eb597c546bba"/>
    <xsd:import namespace="13a5bbe2-9a4b-4d67-abef-30b6b7634bd8"/>
    <xsd:import namespace="eef98210-5e23-4c4a-95ca-783deb33fc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eb5c6-b506-4998-822f-eb597c546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7674346-e6d5-408e-9cbc-5d993c005a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5bbe2-9a4b-4d67-abef-30b6b7634b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68658f1-df59-4126-861f-07ae4cf19950}" ma:internalName="TaxCatchAll" ma:showField="CatchAllData" ma:web="13a5bbe2-9a4b-4d67-abef-30b6b7634b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98210-5e23-4c4a-95ca-783deb33fc5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2C8E38-6679-4F30-8784-7AD53EC83C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AC3C24-71D4-4AD9-ACC0-8E3F30907D5B}">
  <ds:schemaRefs>
    <ds:schemaRef ds:uri="http://purl.org/dc/dcmitype/"/>
    <ds:schemaRef ds:uri="13a5bbe2-9a4b-4d67-abef-30b6b7634bd8"/>
    <ds:schemaRef ds:uri="http://schemas.microsoft.com/office/2006/documentManagement/types"/>
    <ds:schemaRef ds:uri="http://schemas.microsoft.com/office/2006/metadata/properties"/>
    <ds:schemaRef ds:uri="eef98210-5e23-4c4a-95ca-783deb33fc58"/>
    <ds:schemaRef ds:uri="824eb5c6-b506-4998-822f-eb597c546bb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3381CB6-C2D5-41DA-A1E5-B2F10C040169}">
  <ds:schemaRefs>
    <ds:schemaRef ds:uri="13a5bbe2-9a4b-4d67-abef-30b6b7634bd8"/>
    <ds:schemaRef ds:uri="824eb5c6-b506-4998-822f-eb597c546bba"/>
    <ds:schemaRef ds:uri="eef98210-5e23-4c4a-95ca-783deb33f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{D3CF454C-0255-784B-81CE-0EDD736BC268}tf16401369</Template>
  <TotalTime>2</TotalTime>
  <Words>532</Words>
  <Application>Microsoft Office PowerPoint</Application>
  <PresentationFormat>Widescreen</PresentationFormat>
  <Paragraphs>140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THE 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OF GETTING AND BEING A SPONSOR </vt:lpstr>
      <vt:lpstr>CHALLENGES OF GETTING AND BEING A SPONSOR  </vt:lpstr>
      <vt:lpstr>PowerPoint Presentation</vt:lpstr>
      <vt:lpstr>PowerPoint Presentation</vt:lpstr>
      <vt:lpstr>    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TO GETTING AND USING A SPONSOR</dc:title>
  <dc:creator>Mattie Thomas</dc:creator>
  <cp:lastModifiedBy>Carol Cunningham</cp:lastModifiedBy>
  <cp:revision>5</cp:revision>
  <cp:lastPrinted>2023-08-18T01:34:29Z</cp:lastPrinted>
  <dcterms:created xsi:type="dcterms:W3CDTF">2023-07-19T01:11:58Z</dcterms:created>
  <dcterms:modified xsi:type="dcterms:W3CDTF">2024-05-15T22:25:49Z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0x010100812F52D5B0301D44AF461CFC7A9BE9A9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